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B163B-C558-4280-96F0-EE4993579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973828-EB2C-423C-ABDE-CE602AC3A9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4F19486-4F35-4DAF-8C30-10FF7BD6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04C99D-A3A9-4C22-990A-5E201F97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8D941F-9098-4352-A53E-AD1B334A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28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5071BB-1C70-456A-8880-FF7AC35BB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4737F42-4E29-4921-A926-FB2BB7450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7E9A56-E333-4742-848A-15A14863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8C6061-D27E-4029-B2B7-02429C387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FE3DC0-943C-4750-B446-0C63057A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792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F4E3EC3-703D-4F64-8EDC-36988E214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349108-4591-4890-A95E-22BD3C957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18ED8A-3202-41E1-88C0-8DF2969FE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C12B4E-308A-4EDC-BB9C-2093241A7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AE7293-CBB9-4B73-B19E-DA664882A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1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1AB39-B896-4309-9616-5F9FBE9A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DDD478-6B7D-494E-B957-63723D105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01561C-287F-4B8E-9AAF-504A96940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D09AFD-EA30-4CFE-AD22-44CB4018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D03F6D-C024-4D81-9163-781E0089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0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B7AED7-98FC-480D-A9C6-EDF9F4976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262454-6E53-4A15-85C9-17AE25ED7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9225FD-004F-40C9-AC94-2557CCAF5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B7D747-9A27-4DD5-9863-875E39839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5AFE78-A1AA-4F57-B0F9-9AD010E2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645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33B49-2E90-451B-8CD8-2B6D16FA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824B87-E5FE-4BB2-B192-0B53E27412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7A431C-86B5-4A84-BB03-DD563D9FC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DAEB78-4C2C-4408-8C69-E602E88C0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F6D6FEB-8354-415D-A445-2D4DBFF49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201706C-4ED8-4983-8C7E-112AF5172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72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EDF349-F893-4715-A96A-424A584A0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DF1687-BE43-4752-A4E0-A7B576449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CFA3B0-ADE8-4DF3-B2AC-AE45572177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0ABD89-6B72-4B44-9C92-E6F1B0980C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E279711-4534-4C43-A523-06715BB660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E8E8E05-55D9-4ABB-8345-D890FADD0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8E8911-269C-493D-A689-F13B65FC9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84FD906-D15D-4670-AFBC-328AA0C5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F2F618-F01F-4322-80AD-757336C8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02D676-4F35-49F0-A68E-4E59FE22E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453D155-228E-4779-9869-F5961B7B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4A34C7B-123C-4033-B3A5-D7B3126EF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4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8738964-4191-4B83-849A-64401E880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91CEDFB-6178-4764-BF39-2CA7BE41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84DCA1-9DB6-404C-8993-20AAADE76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7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1FE14B-A6F5-41C0-AE8F-B1AF69ED9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A6C199-7D90-41FD-90B4-7750E5078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ACD8F6B-B0BF-4671-A62E-74FE8AD25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57F73B-ED5B-4C18-9352-573DB6E87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4FA9F98-C886-4D66-83FF-F40567B65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EE7FE4-782F-4343-B077-FA2BA2913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32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E1287-A62F-4736-8ABB-BB969749C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A2B1694-EC74-4108-B416-845A75C8A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1BB6A28-49B8-471C-B6F4-FD1DE7CCE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BD31AE-9867-49BC-83BA-40AED5A0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3DAC2B-1976-433D-BA78-3255A9620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709511-0FC4-4EBA-9E81-10F56ADF7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1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D13FC-30A8-4A19-A835-498B8077D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D6468A-209F-41AF-BF5A-214316442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FE030D-0954-461A-BB57-09A941944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31260-677F-4B28-BC0B-F13215ADD40E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F58B4F-1790-41A1-BF3D-C4467B539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FDB222-F0B0-4175-8015-CE5B4CA72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EC9E0-C072-4132-AFB9-7CCB583509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04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5226CB-CAE6-45EA-9ADC-F93E162CD5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Ионные каналы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BD81C33-A134-4550-A48C-C9DCBD4DC4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Нгуен Т.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268592-4DD2-4CFA-B3A7-041380919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4326" y="279919"/>
            <a:ext cx="2270149" cy="211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092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Вода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Ионные каналы классифицируются на основе различных параметров, при этом отсутствует единая классификация.</a:t>
            </a:r>
          </a:p>
          <a:p>
            <a:r>
              <a:rPr lang="ru-RU" dirty="0">
                <a:latin typeface="Comic Sans MS" panose="030F0702030302020204" pitchFamily="66" charset="0"/>
              </a:rPr>
              <a:t>Распространенными подходами являются структурная классификация и классификация генетического происхождения.</a:t>
            </a:r>
            <a:endParaRPr lang="en-US" dirty="0">
              <a:latin typeface="Comic Sans MS" panose="030F0702030302020204" pitchFamily="66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4BC000-FE7A-48F3-9C6F-ACBA17726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689" y="4158950"/>
            <a:ext cx="4505954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6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 Классификация по активации </a:t>
            </a:r>
            <a:r>
              <a:rPr lang="ru-RU" dirty="0" err="1">
                <a:latin typeface="Comic Sans MS" panose="030F0702030302020204" pitchFamily="66" charset="0"/>
              </a:rPr>
              <a:t>лиганда</a:t>
            </a:r>
            <a:r>
              <a:rPr lang="ru-RU" dirty="0">
                <a:latin typeface="Comic Sans MS" panose="030F0702030302020204" pitchFamily="66" charset="0"/>
              </a:rPr>
              <a:t>: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Comic Sans MS" panose="030F0702030302020204" pitchFamily="66" charset="0"/>
              </a:rPr>
              <a:t>Три семейства ионных каналов, активируемых по условным обозначениям:</a:t>
            </a:r>
          </a:p>
          <a:p>
            <a:r>
              <a:rPr lang="ru-RU" dirty="0">
                <a:latin typeface="Comic Sans MS" panose="030F0702030302020204" pitchFamily="66" charset="0"/>
              </a:rPr>
              <a:t>Пуриновые рецепторы (активируемые АТФ).</a:t>
            </a:r>
          </a:p>
          <a:p>
            <a:r>
              <a:rPr lang="ru-RU" dirty="0">
                <a:latin typeface="Comic Sans MS" panose="030F0702030302020204" pitchFamily="66" charset="0"/>
              </a:rPr>
              <a:t>Никотиновые рецепторы, A</a:t>
            </a:r>
            <a:r>
              <a:rPr lang="en-US" dirty="0">
                <a:latin typeface="Comic Sans MS" panose="030F0702030302020204" pitchFamily="66" charset="0"/>
              </a:rPr>
              <a:t>X</a:t>
            </a:r>
            <a:r>
              <a:rPr lang="ru-RU" dirty="0">
                <a:latin typeface="Comic Sans MS" panose="030F0702030302020204" pitchFamily="66" charset="0"/>
              </a:rPr>
              <a:t>, ГАМК, глициновые и серотониновые рецепторы.</a:t>
            </a:r>
          </a:p>
          <a:p>
            <a:r>
              <a:rPr lang="ru-RU" dirty="0" err="1">
                <a:latin typeface="Comic Sans MS" panose="030F0702030302020204" pitchFamily="66" charset="0"/>
              </a:rPr>
              <a:t>Глутаматный</a:t>
            </a:r>
            <a:r>
              <a:rPr lang="ru-RU" dirty="0">
                <a:latin typeface="Comic Sans MS" panose="030F0702030302020204" pitchFamily="66" charset="0"/>
              </a:rPr>
              <a:t> рецептор.</a:t>
            </a:r>
          </a:p>
          <a:p>
            <a:pPr marL="0" indent="0">
              <a:buNone/>
            </a:pPr>
            <a:r>
              <a:rPr lang="ru-RU" dirty="0">
                <a:latin typeface="Comic Sans MS" panose="030F0702030302020204" pitchFamily="66" charset="0"/>
              </a:rPr>
              <a:t>Несмотря на различия в условных обозначениях и ионной селективности, существуют сходства в структуре и происхождении.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462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Классификация по ионной селективности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Comic Sans MS" panose="030F0702030302020204" pitchFamily="66" charset="0"/>
              </a:rPr>
              <a:t>Каналы классифицируются по проходящим через них ионам: натрий, калий, кальций, хлор, протон.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96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Функциональная классификация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ru-RU" dirty="0">
                <a:latin typeface="Comic Sans MS" panose="030F0702030302020204" pitchFamily="66" charset="0"/>
              </a:rPr>
              <a:t>Неуправляемые каналы (утечки)</a:t>
            </a:r>
          </a:p>
          <a:p>
            <a:r>
              <a:rPr lang="ru-RU" dirty="0" err="1">
                <a:latin typeface="Comic Sans MS" panose="030F0702030302020204" pitchFamily="66" charset="0"/>
              </a:rPr>
              <a:t>Потенциалзависимые</a:t>
            </a:r>
            <a:endParaRPr lang="ru-RU" dirty="0">
              <a:latin typeface="Comic Sans MS" panose="030F0702030302020204" pitchFamily="66" charset="0"/>
            </a:endParaRPr>
          </a:p>
          <a:p>
            <a:r>
              <a:rPr lang="ru-RU" dirty="0" err="1">
                <a:latin typeface="Comic Sans MS" panose="030F0702030302020204" pitchFamily="66" charset="0"/>
              </a:rPr>
              <a:t>Лигандзависимые</a:t>
            </a:r>
            <a:endParaRPr lang="ru-RU" dirty="0">
              <a:latin typeface="Comic Sans MS" panose="030F0702030302020204" pitchFamily="66" charset="0"/>
            </a:endParaRPr>
          </a:p>
          <a:p>
            <a:r>
              <a:rPr lang="ru-RU" dirty="0" err="1">
                <a:latin typeface="Comic Sans MS" panose="030F0702030302020204" pitchFamily="66" charset="0"/>
              </a:rPr>
              <a:t>Опосредованноуправляемые</a:t>
            </a:r>
            <a:endParaRPr lang="ru-RU" dirty="0">
              <a:latin typeface="Comic Sans MS" panose="030F0702030302020204" pitchFamily="66" charset="0"/>
            </a:endParaRPr>
          </a:p>
          <a:p>
            <a:r>
              <a:rPr lang="ru-RU" dirty="0">
                <a:latin typeface="Comic Sans MS" panose="030F0702030302020204" pitchFamily="66" charset="0"/>
              </a:rPr>
              <a:t>Совместно-управляемые</a:t>
            </a:r>
          </a:p>
          <a:p>
            <a:r>
              <a:rPr lang="ru-RU" dirty="0" err="1">
                <a:latin typeface="Comic Sans MS" panose="030F0702030302020204" pitchFamily="66" charset="0"/>
              </a:rPr>
              <a:t>Коннексоны</a:t>
            </a:r>
            <a:endParaRPr lang="ru-RU" dirty="0">
              <a:latin typeface="Comic Sans MS" panose="030F0702030302020204" pitchFamily="66" charset="0"/>
            </a:endParaRPr>
          </a:p>
          <a:p>
            <a:r>
              <a:rPr lang="ru-RU" dirty="0">
                <a:latin typeface="Comic Sans MS" panose="030F0702030302020204" pitchFamily="66" charset="0"/>
              </a:rPr>
              <a:t>Стимул управляемые (</a:t>
            </a:r>
            <a:r>
              <a:rPr lang="ru-RU" dirty="0" err="1">
                <a:latin typeface="Comic Sans MS" panose="030F0702030302020204" pitchFamily="66" charset="0"/>
              </a:rPr>
              <a:t>механорецепторные</a:t>
            </a:r>
            <a:r>
              <a:rPr lang="ru-RU" dirty="0">
                <a:latin typeface="Comic Sans MS" panose="030F0702030302020204" pitchFamily="66" charset="0"/>
              </a:rPr>
              <a:t>, </a:t>
            </a:r>
            <a:r>
              <a:rPr lang="ru-RU" dirty="0" err="1">
                <a:latin typeface="Comic Sans MS" panose="030F0702030302020204" pitchFamily="66" charset="0"/>
              </a:rPr>
              <a:t>стретч</a:t>
            </a:r>
            <a:r>
              <a:rPr lang="ru-RU" dirty="0">
                <a:latin typeface="Comic Sans MS" panose="030F0702030302020204" pitchFamily="66" charset="0"/>
              </a:rPr>
              <a:t> каналы)</a:t>
            </a:r>
          </a:p>
          <a:p>
            <a:r>
              <a:rPr lang="ru-RU" dirty="0">
                <a:latin typeface="Comic Sans MS" panose="030F0702030302020204" pitchFamily="66" charset="0"/>
              </a:rPr>
              <a:t>Актин-управляемые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201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Распространенные типы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ru-RU" dirty="0" err="1">
                <a:latin typeface="Comic Sans MS" panose="030F0702030302020204" pitchFamily="66" charset="0"/>
              </a:rPr>
              <a:t>Лигандзависимые</a:t>
            </a:r>
            <a:r>
              <a:rPr lang="ru-RU" dirty="0">
                <a:latin typeface="Comic Sans MS" panose="030F0702030302020204" pitchFamily="66" charset="0"/>
              </a:rPr>
              <a:t> ворота</a:t>
            </a:r>
            <a:r>
              <a:rPr lang="en-US" dirty="0">
                <a:latin typeface="Comic Sans MS" panose="030F0702030302020204" pitchFamily="66" charset="0"/>
              </a:rPr>
              <a:t> </a:t>
            </a:r>
            <a:r>
              <a:rPr lang="ru-RU" dirty="0">
                <a:latin typeface="Comic Sans MS" panose="030F0702030302020204" pitchFamily="66" charset="0"/>
              </a:rPr>
              <a:t>: Преобразуют химические сигналы в электрические, что имеет решающее значение для химических синапсов.</a:t>
            </a:r>
          </a:p>
          <a:p>
            <a:r>
              <a:rPr lang="ru-RU" dirty="0" err="1">
                <a:latin typeface="Comic Sans MS" panose="030F0702030302020204" pitchFamily="66" charset="0"/>
              </a:rPr>
              <a:t>Потенциалзависимые</a:t>
            </a:r>
            <a:r>
              <a:rPr lang="ru-RU" dirty="0">
                <a:latin typeface="Comic Sans MS" panose="030F0702030302020204" pitchFamily="66" charset="0"/>
              </a:rPr>
              <a:t> ворота : Необходимы для распространения потенциала действия.</a:t>
            </a:r>
          </a:p>
          <a:p>
            <a:r>
              <a:rPr lang="ru-RU" dirty="0">
                <a:latin typeface="Comic Sans MS" panose="030F0702030302020204" pitchFamily="66" charset="0"/>
              </a:rPr>
              <a:t>Каналы утечки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665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85100-AE59-4AFA-9CF2-26BCC355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Свойства ионов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2C842DA-F365-4281-901B-7A224CA5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Comic Sans MS" panose="030F0702030302020204" pitchFamily="66" charset="0"/>
              </a:rPr>
              <a:t>Специфичность и селективность</a:t>
            </a:r>
          </a:p>
          <a:p>
            <a:r>
              <a:rPr lang="ru-RU" dirty="0">
                <a:latin typeface="Comic Sans MS" panose="030F0702030302020204" pitchFamily="66" charset="0"/>
              </a:rPr>
              <a:t>Проницаемость</a:t>
            </a:r>
          </a:p>
          <a:p>
            <a:r>
              <a:rPr lang="ru-RU" dirty="0">
                <a:latin typeface="Comic Sans MS" panose="030F0702030302020204" pitchFamily="66" charset="0"/>
              </a:rPr>
              <a:t>Инактивация</a:t>
            </a:r>
          </a:p>
          <a:p>
            <a:r>
              <a:rPr lang="ru-RU" dirty="0">
                <a:latin typeface="Comic Sans MS" panose="030F0702030302020204" pitchFamily="66" charset="0"/>
              </a:rPr>
              <a:t>Возможная блокировка</a:t>
            </a:r>
          </a:p>
          <a:p>
            <a:r>
              <a:rPr lang="ru-RU" dirty="0">
                <a:latin typeface="Comic Sans MS" panose="030F0702030302020204" pitchFamily="66" charset="0"/>
              </a:rPr>
              <a:t>Пластичность</a:t>
            </a:r>
          </a:p>
        </p:txBody>
      </p:sp>
    </p:spTree>
    <p:extLst>
      <p:ext uri="{BB962C8B-B14F-4D97-AF65-F5344CB8AC3E}">
        <p14:creationId xmlns:p14="http://schemas.microsoft.com/office/powerpoint/2010/main" val="256894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DDAD84C-7566-488E-A7C7-6EF35FC6C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Активный транспорт</a:t>
            </a:r>
            <a:endParaRPr lang="en-US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4DB34CA9-20E2-4F2A-876A-8E70164F7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013" y="2057400"/>
            <a:ext cx="4762500" cy="2743200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65F691B-FC69-4E9B-A549-E1A97E453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02627"/>
            <a:ext cx="5784521" cy="325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8018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172</Words>
  <Application>Microsoft Office PowerPoint</Application>
  <PresentationFormat>Широкоэкранный</PresentationFormat>
  <Paragraphs>33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Comic Sans MS</vt:lpstr>
      <vt:lpstr>Тема Office</vt:lpstr>
      <vt:lpstr>Ионные каналы</vt:lpstr>
      <vt:lpstr>Вода</vt:lpstr>
      <vt:lpstr> Классификация по активации лиганда:</vt:lpstr>
      <vt:lpstr>Классификация по ионной селективности</vt:lpstr>
      <vt:lpstr>Функциональная классификация</vt:lpstr>
      <vt:lpstr>Распространенные типы</vt:lpstr>
      <vt:lpstr>Свойства ионов</vt:lpstr>
      <vt:lpstr>Активный транспорт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Ионные каналы</dc:title>
  <dc:creator>Thu Nguen</dc:creator>
  <cp:lastModifiedBy>Thu Nguen</cp:lastModifiedBy>
  <cp:revision>4</cp:revision>
  <dcterms:created xsi:type="dcterms:W3CDTF">2023-12-16T18:57:36Z</dcterms:created>
  <dcterms:modified xsi:type="dcterms:W3CDTF">2023-12-16T19:54:03Z</dcterms:modified>
</cp:coreProperties>
</file>

<file path=docProps/thumbnail.jpeg>
</file>